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1" r:id="rId3"/>
    <p:sldId id="357" r:id="rId4"/>
    <p:sldId id="358" r:id="rId5"/>
    <p:sldId id="359" r:id="rId6"/>
    <p:sldId id="360" r:id="rId7"/>
    <p:sldId id="350" r:id="rId8"/>
    <p:sldId id="351" r:id="rId9"/>
    <p:sldId id="352" r:id="rId10"/>
    <p:sldId id="353" r:id="rId11"/>
    <p:sldId id="354" r:id="rId12"/>
    <p:sldId id="355" r:id="rId13"/>
    <p:sldId id="356" r:id="rId14"/>
    <p:sldId id="260" r:id="rId15"/>
    <p:sldId id="257" r:id="rId16"/>
    <p:sldId id="258" r:id="rId17"/>
    <p:sldId id="259" r:id="rId18"/>
    <p:sldId id="261" r:id="rId19"/>
    <p:sldId id="331" r:id="rId20"/>
    <p:sldId id="342" r:id="rId21"/>
    <p:sldId id="343" r:id="rId22"/>
    <p:sldId id="344" r:id="rId23"/>
    <p:sldId id="345" r:id="rId24"/>
    <p:sldId id="346" r:id="rId25"/>
    <p:sldId id="347" r:id="rId26"/>
    <p:sldId id="348" r:id="rId27"/>
    <p:sldId id="349" r:id="rId28"/>
    <p:sldId id="330" r:id="rId29"/>
    <p:sldId id="332" r:id="rId30"/>
    <p:sldId id="333" r:id="rId31"/>
    <p:sldId id="334" r:id="rId32"/>
    <p:sldId id="335" r:id="rId33"/>
    <p:sldId id="336" r:id="rId34"/>
    <p:sldId id="337" r:id="rId35"/>
    <p:sldId id="338" r:id="rId36"/>
    <p:sldId id="33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253"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129F-6DA7-593F-ED47-368A26798B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E2931C-5F3F-2A78-9FD3-0D8721A34C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50104-7591-AC2D-CD5A-2FDC0E3DC4A5}"/>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5" name="Footer Placeholder 4">
            <a:extLst>
              <a:ext uri="{FF2B5EF4-FFF2-40B4-BE49-F238E27FC236}">
                <a16:creationId xmlns:a16="http://schemas.microsoft.com/office/drawing/2014/main" id="{9EB92A8D-961A-97A4-C0BF-02B5A6F41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A3AA0-77A9-D6E7-035C-51B0D6464736}"/>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1743235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2562-5D66-9503-0D84-3CCFE597BC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05A29D-F794-2DC1-E657-52FAE5C34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842F6-7AAC-5246-EF27-72C0AF34B327}"/>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5" name="Footer Placeholder 4">
            <a:extLst>
              <a:ext uri="{FF2B5EF4-FFF2-40B4-BE49-F238E27FC236}">
                <a16:creationId xmlns:a16="http://schemas.microsoft.com/office/drawing/2014/main" id="{AD274427-C357-CC70-D52B-62AE55186A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C08C0A-08BF-A9DA-6629-57EE798B3BB7}"/>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3581567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C68581-BEFE-1E78-7871-DF6223D1A8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F4B689-A8A5-F332-C02D-E890F4BB9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914DD-AAAF-5D9F-4DD9-CB0DA95DA1C8}"/>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5" name="Footer Placeholder 4">
            <a:extLst>
              <a:ext uri="{FF2B5EF4-FFF2-40B4-BE49-F238E27FC236}">
                <a16:creationId xmlns:a16="http://schemas.microsoft.com/office/drawing/2014/main" id="{9ED84B55-0B09-C658-3E5F-AEFA436D50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813EA3-28DF-7FDB-C75D-3E87BDC189F2}"/>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85619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E0C5-4E3F-DEDB-A1A7-CA45555796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7ADC2A-AF6A-D582-6EE4-043AEE94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D200D-53A9-6B78-F76D-AFDD1625F51F}"/>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5" name="Footer Placeholder 4">
            <a:extLst>
              <a:ext uri="{FF2B5EF4-FFF2-40B4-BE49-F238E27FC236}">
                <a16:creationId xmlns:a16="http://schemas.microsoft.com/office/drawing/2014/main" id="{5085E347-0403-5191-A426-706A7804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18DC-4280-3AE7-5C9E-5EF88CF5EFD8}"/>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336365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8BB1-B741-EA8F-21F0-33A65CF68D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2D6167-D8D2-6ABF-0F18-173D3A312D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6A137F-8DF3-AD6D-75DB-266070B6F85D}"/>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5" name="Footer Placeholder 4">
            <a:extLst>
              <a:ext uri="{FF2B5EF4-FFF2-40B4-BE49-F238E27FC236}">
                <a16:creationId xmlns:a16="http://schemas.microsoft.com/office/drawing/2014/main" id="{52FD3B0D-2B90-5C53-84FF-135F79983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C2C9F-ED0A-9D0A-1F47-FFDB775192AB}"/>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3518558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C127E-E9CB-0711-3C42-224C8D0F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03626-8A40-0B25-8A58-69D92359D1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1576C-C552-1250-CE4A-16AD338E39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B05606-46E0-50C2-92F4-45580368666F}"/>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6" name="Footer Placeholder 5">
            <a:extLst>
              <a:ext uri="{FF2B5EF4-FFF2-40B4-BE49-F238E27FC236}">
                <a16:creationId xmlns:a16="http://schemas.microsoft.com/office/drawing/2014/main" id="{869FC67B-18AC-BD80-4B57-4542F4D554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400DF-BEEC-83B2-FAD2-2F29A75173DC}"/>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257428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9018-6A4B-1E0A-4705-0E2699640D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B92F97-290D-2BCA-D551-486E0154CA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1431CA-446D-D2CA-962E-2D9818C17C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29216-4D8F-7D53-2666-5246080782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5B2EEA-F4EB-A77B-18D3-BFB1710A40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445D7E-0490-E4D1-EAE0-CB29C09FDAF9}"/>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8" name="Footer Placeholder 7">
            <a:extLst>
              <a:ext uri="{FF2B5EF4-FFF2-40B4-BE49-F238E27FC236}">
                <a16:creationId xmlns:a16="http://schemas.microsoft.com/office/drawing/2014/main" id="{545B2560-05A9-C078-F1EC-05ABBD7DAE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A6677-7B8B-2FDA-12AB-6EC4F4B70F78}"/>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2027055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54ED-BA94-DE6D-A35E-1EDD90D40D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DBB2FF-679F-D119-9E60-91A4CA63459A}"/>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4" name="Footer Placeholder 3">
            <a:extLst>
              <a:ext uri="{FF2B5EF4-FFF2-40B4-BE49-F238E27FC236}">
                <a16:creationId xmlns:a16="http://schemas.microsoft.com/office/drawing/2014/main" id="{E4B71B91-D42F-C0CB-D6FC-D13B2C78D4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C189B9-D156-8970-301E-CEBA10E88FB1}"/>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1977706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A6DE02-D01E-C52E-A254-259B35A08D92}"/>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3" name="Footer Placeholder 2">
            <a:extLst>
              <a:ext uri="{FF2B5EF4-FFF2-40B4-BE49-F238E27FC236}">
                <a16:creationId xmlns:a16="http://schemas.microsoft.com/office/drawing/2014/main" id="{CB9A1C95-82E9-664D-BB44-7DB0110826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0CE92C-64D1-1ABD-4359-5D92ACEDD95D}"/>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231862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7270-8C1A-9739-8CC1-0D180DEB5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29F46C-B95C-ECCB-AE44-8DFE2E6A7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4D5C1E-7638-B72C-8F6C-07CD31C3D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365AB-6F0F-82C3-BFD7-0B25CD8D4A7B}"/>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6" name="Footer Placeholder 5">
            <a:extLst>
              <a:ext uri="{FF2B5EF4-FFF2-40B4-BE49-F238E27FC236}">
                <a16:creationId xmlns:a16="http://schemas.microsoft.com/office/drawing/2014/main" id="{CDA9C9A0-AFC1-37D2-E7FF-2ECD67E05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73071-3733-1E0D-419B-72EF6A567654}"/>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4290544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BED1-C291-3F96-B03A-80F2EF8729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FE8B27-4C8C-01DA-F422-AE6B94EAE0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1045CD-E752-6A9C-861F-991EA4D082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3185F-D67C-18B8-E348-7421C64BE658}"/>
              </a:ext>
            </a:extLst>
          </p:cNvPr>
          <p:cNvSpPr>
            <a:spLocks noGrp="1"/>
          </p:cNvSpPr>
          <p:nvPr>
            <p:ph type="dt" sz="half" idx="10"/>
          </p:nvPr>
        </p:nvSpPr>
        <p:spPr/>
        <p:txBody>
          <a:bodyPr/>
          <a:lstStyle/>
          <a:p>
            <a:fld id="{6C47A46B-D95F-41D1-80AD-9B342AD989BE}" type="datetimeFigureOut">
              <a:rPr lang="en-US" smtClean="0"/>
              <a:t>2/6/2026</a:t>
            </a:fld>
            <a:endParaRPr lang="en-US"/>
          </a:p>
        </p:txBody>
      </p:sp>
      <p:sp>
        <p:nvSpPr>
          <p:cNvPr id="6" name="Footer Placeholder 5">
            <a:extLst>
              <a:ext uri="{FF2B5EF4-FFF2-40B4-BE49-F238E27FC236}">
                <a16:creationId xmlns:a16="http://schemas.microsoft.com/office/drawing/2014/main" id="{A788688A-B1BC-7761-714C-A5D3ABF76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ECB8B-2EA3-D750-9FCD-26046427A782}"/>
              </a:ext>
            </a:extLst>
          </p:cNvPr>
          <p:cNvSpPr>
            <a:spLocks noGrp="1"/>
          </p:cNvSpPr>
          <p:nvPr>
            <p:ph type="sldNum" sz="quarter" idx="12"/>
          </p:nvPr>
        </p:nvSpPr>
        <p:spPr/>
        <p:txBody>
          <a:bodyPr/>
          <a:lstStyle/>
          <a:p>
            <a:fld id="{FDD3C18A-07CB-48AD-AECC-8CBB5F82BDDA}" type="slidenum">
              <a:rPr lang="en-US" smtClean="0"/>
              <a:t>‹#›</a:t>
            </a:fld>
            <a:endParaRPr lang="en-US"/>
          </a:p>
        </p:txBody>
      </p:sp>
    </p:spTree>
    <p:extLst>
      <p:ext uri="{BB962C8B-B14F-4D97-AF65-F5344CB8AC3E}">
        <p14:creationId xmlns:p14="http://schemas.microsoft.com/office/powerpoint/2010/main" val="1950783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07A79F-DE2A-3942-D1D5-68B862F6DC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1E5F97-6E17-1174-281F-4712237435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ADEDB-CDAC-E152-D1D8-8B6A856760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C47A46B-D95F-41D1-80AD-9B342AD989BE}" type="datetimeFigureOut">
              <a:rPr lang="en-US" smtClean="0"/>
              <a:t>2/6/2026</a:t>
            </a:fld>
            <a:endParaRPr lang="en-US"/>
          </a:p>
        </p:txBody>
      </p:sp>
      <p:sp>
        <p:nvSpPr>
          <p:cNvPr id="5" name="Footer Placeholder 4">
            <a:extLst>
              <a:ext uri="{FF2B5EF4-FFF2-40B4-BE49-F238E27FC236}">
                <a16:creationId xmlns:a16="http://schemas.microsoft.com/office/drawing/2014/main" id="{E5234034-6555-7128-80C9-C4EBCCE4B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A8B1169-406C-2CE4-8C2F-AB4C720E9D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DD3C18A-07CB-48AD-AECC-8CBB5F82BDDA}" type="slidenum">
              <a:rPr lang="en-US" smtClean="0"/>
              <a:t>‹#›</a:t>
            </a:fld>
            <a:endParaRPr lang="en-US"/>
          </a:p>
        </p:txBody>
      </p:sp>
    </p:spTree>
    <p:extLst>
      <p:ext uri="{BB962C8B-B14F-4D97-AF65-F5344CB8AC3E}">
        <p14:creationId xmlns:p14="http://schemas.microsoft.com/office/powerpoint/2010/main" val="392885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A891-4976-1757-CCA2-2011255192D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228FBE7-8A5D-5AC1-E5C3-341BD3ADE4C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02243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F046C-34F6-E01F-A058-FC5DCC4C03D3}"/>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C72DFC35-DACC-C35E-6A98-AEA6C64AB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965"/>
            <a:ext cx="5802775" cy="5802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 graphic of text that says 'Tooling around React &amp; Node React Ecosystem ·Next.js SSR &amp; SSG •React Native → Mobile apps React Router → Routing •State management Redux, Context, Zustand UI libraries → MUI, Tailwind css Node Ecosystem Express.js Minimal &amp; flexible •NestJS → Structured, TypeScript-first npm ecosystem → Auth, databases, WebSockets, microservices'">
            <a:extLst>
              <a:ext uri="{FF2B5EF4-FFF2-40B4-BE49-F238E27FC236}">
                <a16:creationId xmlns:a16="http://schemas.microsoft.com/office/drawing/2014/main" id="{1C613762-DA6B-35EC-762A-3F3227071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1965"/>
            <a:ext cx="5802775" cy="580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306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53BC-8AC3-E523-5ECC-41878CE6BE5F}"/>
            </a:ext>
          </a:extLst>
        </p:cNvPr>
        <p:cNvGrpSpPr/>
        <p:nvPr/>
      </p:nvGrpSpPr>
      <p:grpSpPr>
        <a:xfrm>
          <a:off x="0" y="0"/>
          <a:ext cx="0" cy="0"/>
          <a:chOff x="0" y="0"/>
          <a:chExt cx="0" cy="0"/>
        </a:xfrm>
      </p:grpSpPr>
    </p:spTree>
    <p:extLst>
      <p:ext uri="{BB962C8B-B14F-4D97-AF65-F5344CB8AC3E}">
        <p14:creationId xmlns:p14="http://schemas.microsoft.com/office/powerpoint/2010/main" val="85177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83A5E-DF49-B3CB-5867-57E71CA3D0B7}"/>
            </a:ext>
          </a:extLst>
        </p:cNvPr>
        <p:cNvGrpSpPr/>
        <p:nvPr/>
      </p:nvGrpSpPr>
      <p:grpSpPr>
        <a:xfrm>
          <a:off x="0" y="0"/>
          <a:ext cx="0" cy="0"/>
          <a:chOff x="0" y="0"/>
          <a:chExt cx="0" cy="0"/>
        </a:xfrm>
      </p:grpSpPr>
    </p:spTree>
    <p:extLst>
      <p:ext uri="{BB962C8B-B14F-4D97-AF65-F5344CB8AC3E}">
        <p14:creationId xmlns:p14="http://schemas.microsoft.com/office/powerpoint/2010/main" val="153131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AB65F-9ADB-45BA-E967-679BA35127A0}"/>
            </a:ext>
          </a:extLst>
        </p:cNvPr>
        <p:cNvGrpSpPr/>
        <p:nvPr/>
      </p:nvGrpSpPr>
      <p:grpSpPr>
        <a:xfrm>
          <a:off x="0" y="0"/>
          <a:ext cx="0" cy="0"/>
          <a:chOff x="0" y="0"/>
          <a:chExt cx="0" cy="0"/>
        </a:xfrm>
      </p:grpSpPr>
    </p:spTree>
    <p:extLst>
      <p:ext uri="{BB962C8B-B14F-4D97-AF65-F5344CB8AC3E}">
        <p14:creationId xmlns:p14="http://schemas.microsoft.com/office/powerpoint/2010/main" val="539065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2ED8F-9CAF-B7DE-946D-A1EF7992A509}"/>
            </a:ext>
          </a:extLst>
        </p:cNvPr>
        <p:cNvGrpSpPr/>
        <p:nvPr/>
      </p:nvGrpSpPr>
      <p:grpSpPr>
        <a:xfrm>
          <a:off x="0" y="0"/>
          <a:ext cx="0" cy="0"/>
          <a:chOff x="0" y="0"/>
          <a:chExt cx="0" cy="0"/>
        </a:xfrm>
      </p:grpSpPr>
      <p:pic>
        <p:nvPicPr>
          <p:cNvPr id="1026" name="Picture 2" descr="May be a graphic of text that says 'Modern Frontend with React.js From Basics to Advanced James Code Lab For software engineers&amp; &amp; DevOps DevOpsprofessionals professionals Hands-on learning with real-world projects Industry-relevant curriculum'">
            <a:extLst>
              <a:ext uri="{FF2B5EF4-FFF2-40B4-BE49-F238E27FC236}">
                <a16:creationId xmlns:a16="http://schemas.microsoft.com/office/drawing/2014/main" id="{1E8B01EB-1F04-1ED1-FD71-779153597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 y="0"/>
            <a:ext cx="54879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83EDB9C-0DDD-BBFC-6FEF-B51149EE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347" y="0"/>
            <a:ext cx="5502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73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391C-D5C0-338D-216E-2354978427B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E628D3F4-DE2B-9484-D345-A830C8D47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35" y="0"/>
            <a:ext cx="55308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266CBBC-E33F-FD79-AF92-45CE5AC3C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185" y="0"/>
            <a:ext cx="5530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464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CE49D-5430-86C2-E6FE-233388230209}"/>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98B6351B-7F14-63F3-AC92-7E6FDCDBB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0"/>
            <a:ext cx="5581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FF9F3B2-96FA-457D-2C7D-DCE86CD22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530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402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88709-B580-4B6A-5A33-D68471E03608}"/>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4F2203E7-BD0E-ACF3-FC10-88A7DC871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 y="0"/>
            <a:ext cx="55673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98F30B4-D63E-2C1E-484F-CF7A6AAA0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559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558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6B9F2D6-02AE-1017-E629-B86C26129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000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BAA5-3993-C971-0D47-F19B07B21166}"/>
            </a:ext>
          </a:extLst>
        </p:cNvPr>
        <p:cNvGrpSpPr/>
        <p:nvPr/>
      </p:nvGrpSpPr>
      <p:grpSpPr>
        <a:xfrm>
          <a:off x="0" y="0"/>
          <a:ext cx="0" cy="0"/>
          <a:chOff x="0" y="0"/>
          <a:chExt cx="0" cy="0"/>
        </a:xfrm>
      </p:grpSpPr>
    </p:spTree>
    <p:extLst>
      <p:ext uri="{BB962C8B-B14F-4D97-AF65-F5344CB8AC3E}">
        <p14:creationId xmlns:p14="http://schemas.microsoft.com/office/powerpoint/2010/main" val="2185174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ull view">
            <a:extLst>
              <a:ext uri="{FF2B5EF4-FFF2-40B4-BE49-F238E27FC236}">
                <a16:creationId xmlns:a16="http://schemas.microsoft.com/office/drawing/2014/main" id="{89748C6E-7A4E-7116-A894-3FDC7A8DD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Full view">
            <a:extLst>
              <a:ext uri="{FF2B5EF4-FFF2-40B4-BE49-F238E27FC236}">
                <a16:creationId xmlns:a16="http://schemas.microsoft.com/office/drawing/2014/main" id="{D3793A8D-53D3-AA48-3A5E-137DE0DC3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19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743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01E88-7414-01B8-D266-305AA15BD5AE}"/>
            </a:ext>
          </a:extLst>
        </p:cNvPr>
        <p:cNvGrpSpPr/>
        <p:nvPr/>
      </p:nvGrpSpPr>
      <p:grpSpPr>
        <a:xfrm>
          <a:off x="0" y="0"/>
          <a:ext cx="0" cy="0"/>
          <a:chOff x="0" y="0"/>
          <a:chExt cx="0" cy="0"/>
        </a:xfrm>
      </p:grpSpPr>
      <p:pic>
        <p:nvPicPr>
          <p:cNvPr id="1026" name="Picture 2" descr="May be an image of text that says &quot;7 React Hooks You Must Know 好 Swipe&quot;">
            <a:extLst>
              <a:ext uri="{FF2B5EF4-FFF2-40B4-BE49-F238E27FC236}">
                <a16:creationId xmlns:a16="http://schemas.microsoft.com/office/drawing/2014/main" id="{3F2987CE-0C5F-FFBC-A91D-531B496A9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1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079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117AB-7120-43F4-18CC-9F1E8798E1D1}"/>
            </a:ext>
          </a:extLst>
        </p:cNvPr>
        <p:cNvGrpSpPr/>
        <p:nvPr/>
      </p:nvGrpSpPr>
      <p:grpSpPr>
        <a:xfrm>
          <a:off x="0" y="0"/>
          <a:ext cx="0" cy="0"/>
          <a:chOff x="0" y="0"/>
          <a:chExt cx="0" cy="0"/>
        </a:xfrm>
      </p:grpSpPr>
      <p:pic>
        <p:nvPicPr>
          <p:cNvPr id="2050" name="Picture 2" descr="May be a graphic of text that says &quot;1. useState useState is used to introduce state into functional components, providing access to the current state and a function to modify it. TCW React, 3 useState from const ; function Counter() [count, setCount] useState(e); In this , the count begins at 0, and setCount modifies it. Swipe&quot;">
            <a:extLst>
              <a:ext uri="{FF2B5EF4-FFF2-40B4-BE49-F238E27FC236}">
                <a16:creationId xmlns:a16="http://schemas.microsoft.com/office/drawing/2014/main" id="{D18F52AF-2E04-ACE5-6EC5-758446B26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785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y be a graphic of text that says &quot;2. useEffect useEffect manages side effects such data retrieval and DOM updates. as It triggers after each render, but you can regulate its execution by specifying dependencies. TCW import React, useState, useEffect react'; function itleUpdater(){ const (count,setCount]= setCount] useState(0); useEffect(()={ document.title title [count]）； You icked ${count) imes The document title changes whenever the count is updated. Swipe&quot;">
            <a:extLst>
              <a:ext uri="{FF2B5EF4-FFF2-40B4-BE49-F238E27FC236}">
                <a16:creationId xmlns:a16="http://schemas.microsoft.com/office/drawing/2014/main" id="{2A3BB733-1DF1-C6F3-CCB9-40F38E9E3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953" y="0"/>
            <a:ext cx="6275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802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10C49-3D31-510F-55DB-C113DFC7C398}"/>
            </a:ext>
          </a:extLst>
        </p:cNvPr>
        <p:cNvGrpSpPr/>
        <p:nvPr/>
      </p:nvGrpSpPr>
      <p:grpSpPr>
        <a:xfrm>
          <a:off x="0" y="0"/>
          <a:ext cx="0" cy="0"/>
          <a:chOff x="0" y="0"/>
          <a:chExt cx="0" cy="0"/>
        </a:xfrm>
      </p:grpSpPr>
      <p:pic>
        <p:nvPicPr>
          <p:cNvPr id="3074" name="Picture 2" descr="May be an image of text that says &quot;3. useContext Access global data or shared state directly using useContext, eliminating the necessity for prop drilling. TCW import React useContext const MyContext 'react'; React.createContext(); React. reateContext(); function DisplayValue() const value=useContexc(HyContext): value useContext(MyContext) This code snippet fetches the value from MyContext and then showcases it. Swipe&quot;">
            <a:extLst>
              <a:ext uri="{FF2B5EF4-FFF2-40B4-BE49-F238E27FC236}">
                <a16:creationId xmlns:a16="http://schemas.microsoft.com/office/drawing/2014/main" id="{2990C93C-3D73-1B08-B486-36E2E80F3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64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y be a graphic of text that says &quot;4. useReducer The useReducer hook is employed to handle intricate state logic, providing both the current state and a dispatch function. TCW import React, useReducer react' itialState{ count: count:e}; e function reducer( ,action){ return{ n(count:state.count+1); count: state count }; default: state; function Counter() const [state,dispatch] initialState); This arrangement aids in managing state transitions systematically. Swipe&quot;">
            <a:extLst>
              <a:ext uri="{FF2B5EF4-FFF2-40B4-BE49-F238E27FC236}">
                <a16:creationId xmlns:a16="http://schemas.microsoft.com/office/drawing/2014/main" id="{B39290A1-B152-DB44-C08F-7A08191C2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550" y="0"/>
            <a:ext cx="6267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272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9BF31-50D2-74AD-D096-648335F26F5C}"/>
            </a:ext>
          </a:extLst>
        </p:cNvPr>
        <p:cNvGrpSpPr/>
        <p:nvPr/>
      </p:nvGrpSpPr>
      <p:grpSpPr>
        <a:xfrm>
          <a:off x="0" y="0"/>
          <a:ext cx="0" cy="0"/>
          <a:chOff x="0" y="0"/>
          <a:chExt cx="0" cy="0"/>
        </a:xfrm>
      </p:grpSpPr>
      <p:pic>
        <p:nvPicPr>
          <p:cNvPr id="4098" name="Picture 2" descr="May be an image of text that says &quot;5. useRef The useRef hook enables you to interact with DOM elements or store values persistently between renders without triggering a re-render. TCW import React, useRef from function FocusInput() const inputRef useRef( seRef(null); null); }: focusInput current. tocus(); This reference allows you to engage directly with an input element. Swipe&quot;">
            <a:extLst>
              <a:ext uri="{FF2B5EF4-FFF2-40B4-BE49-F238E27FC236}">
                <a16:creationId xmlns:a16="http://schemas.microsoft.com/office/drawing/2014/main" id="{087C87B1-F750-F80E-C57C-089694592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563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text that says &quot;6. useMemo &quot;useMemo&quot; enhances performance by storing a calculation result, so it only recalculates when the dependencies have been altered. TCW Smport React, useMemo funct romreact Expensivecal culation({ ,b}){ memoizedValue useMemo(() computeExpensiveValue(a, b）； This stores the outcome and recalculates only if there are changes in either a or b. Swipe&quot;">
            <a:extLst>
              <a:ext uri="{FF2B5EF4-FFF2-40B4-BE49-F238E27FC236}">
                <a16:creationId xmlns:a16="http://schemas.microsoft.com/office/drawing/2014/main" id="{A5F49CE1-B82B-9915-8E2B-076B2FA14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13" y="0"/>
            <a:ext cx="6275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378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D4D6B-A097-062B-EC7A-6C52D2898A1B}"/>
            </a:ext>
          </a:extLst>
        </p:cNvPr>
        <p:cNvGrpSpPr/>
        <p:nvPr/>
      </p:nvGrpSpPr>
      <p:grpSpPr>
        <a:xfrm>
          <a:off x="0" y="0"/>
          <a:ext cx="0" cy="0"/>
          <a:chOff x="0" y="0"/>
          <a:chExt cx="0" cy="0"/>
        </a:xfrm>
      </p:grpSpPr>
      <p:pic>
        <p:nvPicPr>
          <p:cNvPr id="5122" name="Picture 2" descr="May be an image of text that says &quot;7. useCallback The useCallback function helps in memoizing functions to avoid unnecessary recreation. TCW import React, useCallback rOM react'; function LlBackApp({ a,b}){ stmemoizedcallback usecallback(() doSomething(a, b); [a, b]); This ፡ ensures that doSomething only alters when either a or b changes. useCallback caches the function itself, while useMemo caches the output of α computation.&quot;">
            <a:extLst>
              <a:ext uri="{FF2B5EF4-FFF2-40B4-BE49-F238E27FC236}">
                <a16:creationId xmlns:a16="http://schemas.microsoft.com/office/drawing/2014/main" id="{F67DC298-5288-4174-CB75-A6168852B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499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110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0D75F-BCBF-404F-1570-FDFEEB8746BD}"/>
            </a:ext>
          </a:extLst>
        </p:cNvPr>
        <p:cNvGrpSpPr/>
        <p:nvPr/>
      </p:nvGrpSpPr>
      <p:grpSpPr>
        <a:xfrm>
          <a:off x="0" y="0"/>
          <a:ext cx="0" cy="0"/>
          <a:chOff x="0" y="0"/>
          <a:chExt cx="0" cy="0"/>
        </a:xfrm>
      </p:grpSpPr>
    </p:spTree>
    <p:extLst>
      <p:ext uri="{BB962C8B-B14F-4D97-AF65-F5344CB8AC3E}">
        <p14:creationId xmlns:p14="http://schemas.microsoft.com/office/powerpoint/2010/main" val="67523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D82EB-6E2E-618B-E64F-F86EB8496136}"/>
            </a:ext>
          </a:extLst>
        </p:cNvPr>
        <p:cNvGrpSpPr/>
        <p:nvPr/>
      </p:nvGrpSpPr>
      <p:grpSpPr>
        <a:xfrm>
          <a:off x="0" y="0"/>
          <a:ext cx="0" cy="0"/>
          <a:chOff x="0" y="0"/>
          <a:chExt cx="0" cy="0"/>
        </a:xfrm>
      </p:grpSpPr>
    </p:spTree>
    <p:extLst>
      <p:ext uri="{BB962C8B-B14F-4D97-AF65-F5344CB8AC3E}">
        <p14:creationId xmlns:p14="http://schemas.microsoft.com/office/powerpoint/2010/main" val="3823690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2C0C6-9BFE-7F67-1523-4047481304A1}"/>
            </a:ext>
          </a:extLst>
        </p:cNvPr>
        <p:cNvGrpSpPr/>
        <p:nvPr/>
      </p:nvGrpSpPr>
      <p:grpSpPr>
        <a:xfrm>
          <a:off x="0" y="0"/>
          <a:ext cx="0" cy="0"/>
          <a:chOff x="0" y="0"/>
          <a:chExt cx="0" cy="0"/>
        </a:xfrm>
      </p:grpSpPr>
    </p:spTree>
    <p:extLst>
      <p:ext uri="{BB962C8B-B14F-4D97-AF65-F5344CB8AC3E}">
        <p14:creationId xmlns:p14="http://schemas.microsoft.com/office/powerpoint/2010/main" val="807285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May be a graphic of text that says &quot;React Conditional Rendering Tricks Short-circuit Short-circuit evaluation (for simple conditions) {isLoggedIn &amp;&amp; &lt;Dashboard 1&gt;} Ternary operator (for if-else) {isLoading ? &lt;Spinner 1&gt; &lt;Content /&gt;} Null for no render {shoul {shouldRender LdRender ? &lt;Component 1&gt; /&gt; :null} @codingwithparvez HTML&quot;">
            <a:extLst>
              <a:ext uri="{FF2B5EF4-FFF2-40B4-BE49-F238E27FC236}">
                <a16:creationId xmlns:a16="http://schemas.microsoft.com/office/drawing/2014/main" id="{9CFA80D0-7F0B-A936-2E7D-5120AAC8A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0"/>
            <a:ext cx="5522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84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BDED3-02BD-9BF9-142D-34B8F65F7868}"/>
            </a:ext>
          </a:extLst>
        </p:cNvPr>
        <p:cNvGrpSpPr/>
        <p:nvPr/>
      </p:nvGrpSpPr>
      <p:grpSpPr>
        <a:xfrm>
          <a:off x="0" y="0"/>
          <a:ext cx="0" cy="0"/>
          <a:chOff x="0" y="0"/>
          <a:chExt cx="0" cy="0"/>
        </a:xfrm>
      </p:grpSpPr>
      <p:pic>
        <p:nvPicPr>
          <p:cNvPr id="6146" name="Picture 2" descr="May be an image of ‎text that says &quot;‎React Clean Code Tip: List Abstraction function Dashboard( return products }){ Inventory:&lt;/hl&gt; X &lt;hl&gt;Your &lt;ul&gt; {products.map((p ts.map （ｐ） {product ٦&lt; key={p.id} likey=(p.id&gt;(p.name)x/li&gt; .name}&lt;/li&gt; name #د۲/۱ ））} &lt;/ul&gt; &lt;/&gt; function Dashboard( return products }){ &lt;1&gt;Your Inventory Inventory:&lt;/h1&gt; :&lt;/h1&gt; &lt;pr &lt;productsList product products=[products} /&gt;‎&quot;‎">
            <a:extLst>
              <a:ext uri="{FF2B5EF4-FFF2-40B4-BE49-F238E27FC236}">
                <a16:creationId xmlns:a16="http://schemas.microsoft.com/office/drawing/2014/main" id="{1490D22E-6984-24F5-6ECA-CEC602449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025" y="0"/>
            <a:ext cx="6964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20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ull view">
            <a:extLst>
              <a:ext uri="{FF2B5EF4-FFF2-40B4-BE49-F238E27FC236}">
                <a16:creationId xmlns:a16="http://schemas.microsoft.com/office/drawing/2014/main" id="{FF89E777-F740-34B4-12E7-972EBEBE2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871" y="0"/>
            <a:ext cx="3429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ull view">
            <a:extLst>
              <a:ext uri="{FF2B5EF4-FFF2-40B4-BE49-F238E27FC236}">
                <a16:creationId xmlns:a16="http://schemas.microsoft.com/office/drawing/2014/main" id="{79954962-AE38-CD9A-0C99-B91EA7856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017"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191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8A952-2C34-E648-762A-F032802F6729}"/>
            </a:ext>
          </a:extLst>
        </p:cNvPr>
        <p:cNvGrpSpPr/>
        <p:nvPr/>
      </p:nvGrpSpPr>
      <p:grpSpPr>
        <a:xfrm>
          <a:off x="0" y="0"/>
          <a:ext cx="0" cy="0"/>
          <a:chOff x="0" y="0"/>
          <a:chExt cx="0" cy="0"/>
        </a:xfrm>
      </p:grpSpPr>
    </p:spTree>
    <p:extLst>
      <p:ext uri="{BB962C8B-B14F-4D97-AF65-F5344CB8AC3E}">
        <p14:creationId xmlns:p14="http://schemas.microsoft.com/office/powerpoint/2010/main" val="998977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0174F-EC3B-C623-DE16-8FC15A2E6E1B}"/>
            </a:ext>
          </a:extLst>
        </p:cNvPr>
        <p:cNvGrpSpPr/>
        <p:nvPr/>
      </p:nvGrpSpPr>
      <p:grpSpPr>
        <a:xfrm>
          <a:off x="0" y="0"/>
          <a:ext cx="0" cy="0"/>
          <a:chOff x="0" y="0"/>
          <a:chExt cx="0" cy="0"/>
        </a:xfrm>
      </p:grpSpPr>
    </p:spTree>
    <p:extLst>
      <p:ext uri="{BB962C8B-B14F-4D97-AF65-F5344CB8AC3E}">
        <p14:creationId xmlns:p14="http://schemas.microsoft.com/office/powerpoint/2010/main" val="1615113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E79BF-440A-2321-72A2-8446EBC4FE14}"/>
            </a:ext>
          </a:extLst>
        </p:cNvPr>
        <p:cNvGrpSpPr/>
        <p:nvPr/>
      </p:nvGrpSpPr>
      <p:grpSpPr>
        <a:xfrm>
          <a:off x="0" y="0"/>
          <a:ext cx="0" cy="0"/>
          <a:chOff x="0" y="0"/>
          <a:chExt cx="0" cy="0"/>
        </a:xfrm>
      </p:grpSpPr>
    </p:spTree>
    <p:extLst>
      <p:ext uri="{BB962C8B-B14F-4D97-AF65-F5344CB8AC3E}">
        <p14:creationId xmlns:p14="http://schemas.microsoft.com/office/powerpoint/2010/main" val="2757184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B446D-F823-623D-A76C-699E15516537}"/>
            </a:ext>
          </a:extLst>
        </p:cNvPr>
        <p:cNvGrpSpPr/>
        <p:nvPr/>
      </p:nvGrpSpPr>
      <p:grpSpPr>
        <a:xfrm>
          <a:off x="0" y="0"/>
          <a:ext cx="0" cy="0"/>
          <a:chOff x="0" y="0"/>
          <a:chExt cx="0" cy="0"/>
        </a:xfrm>
      </p:grpSpPr>
    </p:spTree>
    <p:extLst>
      <p:ext uri="{BB962C8B-B14F-4D97-AF65-F5344CB8AC3E}">
        <p14:creationId xmlns:p14="http://schemas.microsoft.com/office/powerpoint/2010/main" val="1715266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D90F6-0271-D261-1F1B-5ADE1DBF9500}"/>
            </a:ext>
          </a:extLst>
        </p:cNvPr>
        <p:cNvGrpSpPr/>
        <p:nvPr/>
      </p:nvGrpSpPr>
      <p:grpSpPr>
        <a:xfrm>
          <a:off x="0" y="0"/>
          <a:ext cx="0" cy="0"/>
          <a:chOff x="0" y="0"/>
          <a:chExt cx="0" cy="0"/>
        </a:xfrm>
      </p:grpSpPr>
    </p:spTree>
    <p:extLst>
      <p:ext uri="{BB962C8B-B14F-4D97-AF65-F5344CB8AC3E}">
        <p14:creationId xmlns:p14="http://schemas.microsoft.com/office/powerpoint/2010/main" val="3840569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9D33D-9BEC-C1A9-C8D4-C5D4CEB4F2B8}"/>
            </a:ext>
          </a:extLst>
        </p:cNvPr>
        <p:cNvGrpSpPr/>
        <p:nvPr/>
      </p:nvGrpSpPr>
      <p:grpSpPr>
        <a:xfrm>
          <a:off x="0" y="0"/>
          <a:ext cx="0" cy="0"/>
          <a:chOff x="0" y="0"/>
          <a:chExt cx="0" cy="0"/>
        </a:xfrm>
      </p:grpSpPr>
    </p:spTree>
    <p:extLst>
      <p:ext uri="{BB962C8B-B14F-4D97-AF65-F5344CB8AC3E}">
        <p14:creationId xmlns:p14="http://schemas.microsoft.com/office/powerpoint/2010/main" val="2634414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E0754-FF15-EB29-DB71-7F79995C3660}"/>
            </a:ext>
          </a:extLst>
        </p:cNvPr>
        <p:cNvGrpSpPr/>
        <p:nvPr/>
      </p:nvGrpSpPr>
      <p:grpSpPr>
        <a:xfrm>
          <a:off x="0" y="0"/>
          <a:ext cx="0" cy="0"/>
          <a:chOff x="0" y="0"/>
          <a:chExt cx="0" cy="0"/>
        </a:xfrm>
      </p:grpSpPr>
      <p:pic>
        <p:nvPicPr>
          <p:cNvPr id="1026" name="Picture 2" descr="May be a graphic of text">
            <a:extLst>
              <a:ext uri="{FF2B5EF4-FFF2-40B4-BE49-F238E27FC236}">
                <a16:creationId xmlns:a16="http://schemas.microsoft.com/office/drawing/2014/main" id="{1C976F17-31FD-6B2D-DC49-76187A6B8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3" y="0"/>
            <a:ext cx="5400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y be an image of text that says &quot;HOW TO READ A BARCODE 181 159017 5901746098 46098 I Country code Product code Manufacturer code Check digit&quot;">
            <a:extLst>
              <a:ext uri="{FF2B5EF4-FFF2-40B4-BE49-F238E27FC236}">
                <a16:creationId xmlns:a16="http://schemas.microsoft.com/office/drawing/2014/main" id="{F895C06F-78EC-678D-C0D0-7D03C1B7D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617"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875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ull view">
            <a:extLst>
              <a:ext uri="{FF2B5EF4-FFF2-40B4-BE49-F238E27FC236}">
                <a16:creationId xmlns:a16="http://schemas.microsoft.com/office/drawing/2014/main" id="{FE6D1167-B615-5A6A-628B-809BF0932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ull view">
            <a:extLst>
              <a:ext uri="{FF2B5EF4-FFF2-40B4-BE49-F238E27FC236}">
                <a16:creationId xmlns:a16="http://schemas.microsoft.com/office/drawing/2014/main" id="{24716422-CE00-4E2C-FE96-1C0B7C8B7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456"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76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ull view">
            <a:extLst>
              <a:ext uri="{FF2B5EF4-FFF2-40B4-BE49-F238E27FC236}">
                <a16:creationId xmlns:a16="http://schemas.microsoft.com/office/drawing/2014/main" id="{E6DE06E8-1D6A-50DB-087E-E8FF1D6C5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0"/>
            <a:ext cx="5486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Full view">
            <a:extLst>
              <a:ext uri="{FF2B5EF4-FFF2-40B4-BE49-F238E27FC236}">
                <a16:creationId xmlns:a16="http://schemas.microsoft.com/office/drawing/2014/main" id="{C8F55F8B-9536-B102-A99E-A6DF6197B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1950"/>
            <a:ext cx="7000875" cy="613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5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67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n image of text">
            <a:extLst>
              <a:ext uri="{FF2B5EF4-FFF2-40B4-BE49-F238E27FC236}">
                <a16:creationId xmlns:a16="http://schemas.microsoft.com/office/drawing/2014/main" id="{157CE7C0-4378-FC18-8E76-33BD2FFA7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37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762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8E3BB-8E2D-D7C5-726A-FECFC53B8099}"/>
            </a:ext>
          </a:extLst>
        </p:cNvPr>
        <p:cNvGrpSpPr/>
        <p:nvPr/>
      </p:nvGrpSpPr>
      <p:grpSpPr>
        <a:xfrm>
          <a:off x="0" y="0"/>
          <a:ext cx="0" cy="0"/>
          <a:chOff x="0" y="0"/>
          <a:chExt cx="0" cy="0"/>
        </a:xfrm>
      </p:grpSpPr>
      <p:pic>
        <p:nvPicPr>
          <p:cNvPr id="2050" name="Picture 2" descr="May be a graphic of text that says 'React.js VS Node.js Understanding Frontend vs Backend in Modern Web Applications'">
            <a:extLst>
              <a:ext uri="{FF2B5EF4-FFF2-40B4-BE49-F238E27FC236}">
                <a16:creationId xmlns:a16="http://schemas.microsoft.com/office/drawing/2014/main" id="{CF1A2C4A-4A25-57F7-BC02-4ABA36223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26" y="533368"/>
            <a:ext cx="5791264" cy="57912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y be a graphic of text that says 'React.js act.js(Frontend example) A Acomponent-based JavaScript library for building dynamic, interactive user interfaces, mainly Single-Page Applications (SPAs). function App() { const count, setCount] return React.useState(0) React 0); div&gt; &lt;h1&gt; {count} &lt;/H1&gt; &lt;button onClick (=&gt; कਲे setCount(count Increment &lt;/button&gt; 1))&gt; What's happening here: Runs in the browser •React updates the UI when state changes •No page reload Focused only on presentation &amp; interaction'">
            <a:extLst>
              <a:ext uri="{FF2B5EF4-FFF2-40B4-BE49-F238E27FC236}">
                <a16:creationId xmlns:a16="http://schemas.microsoft.com/office/drawing/2014/main" id="{ECBB86DB-163F-13C8-0B5E-B06D3B604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299" y="533368"/>
            <a:ext cx="5791264" cy="579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495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D86D8-E704-B994-C2F5-82AF94CDFBB1}"/>
            </a:ext>
          </a:extLst>
        </p:cNvPr>
        <p:cNvGrpSpPr/>
        <p:nvPr/>
      </p:nvGrpSpPr>
      <p:grpSpPr>
        <a:xfrm>
          <a:off x="0" y="0"/>
          <a:ext cx="0" cy="0"/>
          <a:chOff x="0" y="0"/>
          <a:chExt cx="0" cy="0"/>
        </a:xfrm>
      </p:grpSpPr>
      <p:pic>
        <p:nvPicPr>
          <p:cNvPr id="3074" name="Picture 2" descr="May be a graphic of text that says 'Node.js(Backend Node.j (Backend ) A AC cross-platform JavaScript runtime built on Chrome's V8 engine that allows JavaScript to run on the server, enabling scalable backend services. const express require( express ); app express() app.get( get( /count&quot; (reA, res json( { count: }); ን)፡ app.listen(3000, console.log( .log( Server running }፡ on port 3000 ); US What's happening here: Runs on the server •Handles requests &amp; responses No UI, no DOM Focused on logic, data, APls'">
            <a:extLst>
              <a:ext uri="{FF2B5EF4-FFF2-40B4-BE49-F238E27FC236}">
                <a16:creationId xmlns:a16="http://schemas.microsoft.com/office/drawing/2014/main" id="{71DFD2F3-6E82-46F5-D166-55448415C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87" y="567160"/>
            <a:ext cx="5359078" cy="53590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y be a graphic of text that says 'Client VS vs Server Rendering Client-Side Rendering (CSR) React's default behavior Browser loads minimal HTML React builds the UI on the client Best for highly interactive apps (dashboards, drag &amp; drop, live updates) Server-Side Rendering (SSR) Powered by Node.js Server gen generates HTML before sending it to the browser Faster first load better SEO Commonly done using Next.js (React Node)'">
            <a:extLst>
              <a:ext uri="{FF2B5EF4-FFF2-40B4-BE49-F238E27FC236}">
                <a16:creationId xmlns:a16="http://schemas.microsoft.com/office/drawing/2014/main" id="{53D064D3-A5B1-1A94-55B2-AF4066691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6036" y="567160"/>
            <a:ext cx="5359078" cy="535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518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280</TotalTime>
  <Words>0</Words>
  <Application>Microsoft Office PowerPoint</Application>
  <PresentationFormat>Widescreen</PresentationFormat>
  <Paragraphs>0</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Dipak Pulami Magar</dc:creator>
  <cp:lastModifiedBy>Dipak Pulami Magar</cp:lastModifiedBy>
  <cp:revision>4</cp:revision>
  <dcterms:created xsi:type="dcterms:W3CDTF">2026-02-05T04:34:19Z</dcterms:created>
  <dcterms:modified xsi:type="dcterms:W3CDTF">2026-02-06T17:38:32Z</dcterms:modified>
</cp:coreProperties>
</file>